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99" r:id="rId2"/>
    <p:sldId id="300" r:id="rId3"/>
    <p:sldId id="282" r:id="rId4"/>
    <p:sldId id="328" r:id="rId5"/>
    <p:sldId id="319" r:id="rId6"/>
    <p:sldId id="311" r:id="rId7"/>
    <p:sldId id="332" r:id="rId8"/>
    <p:sldId id="333" r:id="rId9"/>
    <p:sldId id="318" r:id="rId10"/>
    <p:sldId id="334" r:id="rId11"/>
    <p:sldId id="321" r:id="rId12"/>
    <p:sldId id="336" r:id="rId13"/>
    <p:sldId id="337" r:id="rId14"/>
    <p:sldId id="338" r:id="rId15"/>
    <p:sldId id="339" r:id="rId16"/>
    <p:sldId id="33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A099"/>
    <a:srgbClr val="E7E6E6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8" autoAdjust="0"/>
    <p:restoredTop sz="95238" autoAdjust="0"/>
  </p:normalViewPr>
  <p:slideViewPr>
    <p:cSldViewPr snapToGrid="0" showGuides="1">
      <p:cViewPr varScale="1">
        <p:scale>
          <a:sx n="122" d="100"/>
          <a:sy n="122" d="100"/>
        </p:scale>
        <p:origin x="776" y="19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64C91-6DAD-4999-9409-EF4E5F181D62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B247-A747-4F20-88CD-2910C46E35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98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5B247-A747-4F20-88CD-2910C46E35D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772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2022. 9. 15.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2168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91928" y="2868803"/>
            <a:ext cx="93794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마이크로프로세서 시스템설계</a:t>
            </a:r>
          </a:p>
        </p:txBody>
      </p:sp>
    </p:spTree>
    <p:extLst>
      <p:ext uri="{BB962C8B-B14F-4D97-AF65-F5344CB8AC3E}">
        <p14:creationId xmlns:p14="http://schemas.microsoft.com/office/powerpoint/2010/main" val="2239986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6" y="645070"/>
            <a:ext cx="498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3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41793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>
                <a:solidFill>
                  <a:schemeClr val="accent4"/>
                </a:solidFill>
                <a:latin typeface="+mj-ea"/>
                <a:ea typeface="+mj-ea"/>
              </a:rPr>
              <a:t>참고한 소스코드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F9ABC7A-C6B6-4A76-8A9A-35085E03F232}"/>
              </a:ext>
            </a:extLst>
          </p:cNvPr>
          <p:cNvSpPr/>
          <p:nvPr/>
        </p:nvSpPr>
        <p:spPr>
          <a:xfrm>
            <a:off x="139699" y="1747157"/>
            <a:ext cx="5848145" cy="4952724"/>
          </a:xfrm>
          <a:prstGeom prst="rect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dirty="0" err="1"/>
              <a:t>Staic</a:t>
            </a:r>
            <a:r>
              <a:rPr lang="en-US" altLang="ko-KR" sz="1600" dirty="0"/>
              <a:t> unsigned char pattern[8]={~~};//</a:t>
            </a:r>
            <a:r>
              <a:rPr lang="ko-KR" altLang="en-US" sz="1600" dirty="0"/>
              <a:t>패턴 테이블</a:t>
            </a:r>
            <a:endParaRPr lang="en-US" altLang="ko-KR" sz="1600" dirty="0"/>
          </a:p>
          <a:p>
            <a:r>
              <a:rPr lang="en-US" altLang="ko-KR" sz="1600" dirty="0"/>
              <a:t>ISR(TIMER0_COMP_vect)  // </a:t>
            </a:r>
            <a:r>
              <a:rPr lang="ko-KR" altLang="en-US" sz="1600" dirty="0"/>
              <a:t>비교일치</a:t>
            </a:r>
            <a:r>
              <a:rPr lang="en-US" altLang="ko-KR" sz="1600" dirty="0"/>
              <a:t> </a:t>
            </a:r>
            <a:r>
              <a:rPr lang="ko-KR" altLang="en-US" sz="1600" dirty="0"/>
              <a:t>인터럽트 </a:t>
            </a:r>
            <a:r>
              <a:rPr lang="ko-KR" altLang="en-US" sz="1600" dirty="0" err="1"/>
              <a:t>서비스루틴</a:t>
            </a:r>
            <a:endParaRPr lang="en-US" altLang="ko-KR" sz="1600" dirty="0"/>
          </a:p>
          <a:p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   static</a:t>
            </a:r>
            <a:r>
              <a:rPr lang="ko-KR" altLang="en-US" sz="1600" dirty="0"/>
              <a:t> </a:t>
            </a:r>
            <a:r>
              <a:rPr lang="en-US" altLang="ko-KR" sz="1600" dirty="0"/>
              <a:t>int</a:t>
            </a:r>
            <a:r>
              <a:rPr lang="ko-KR" altLang="en-US" sz="1600" dirty="0"/>
              <a:t> </a:t>
            </a:r>
            <a:r>
              <a:rPr lang="en-US" altLang="ko-KR" sz="1600" dirty="0"/>
              <a:t>index=0;</a:t>
            </a:r>
            <a:r>
              <a:rPr lang="ko-KR" altLang="en-US" sz="1600" dirty="0"/>
              <a:t> </a:t>
            </a:r>
            <a:r>
              <a:rPr lang="en-US" altLang="ko-KR" sz="1600" dirty="0"/>
              <a:t>//</a:t>
            </a:r>
            <a:r>
              <a:rPr lang="ko-KR" altLang="en-US" sz="1600" dirty="0"/>
              <a:t>패턴 </a:t>
            </a:r>
            <a:r>
              <a:rPr lang="ko-KR" altLang="en-US" sz="1600" dirty="0" err="1"/>
              <a:t>인덴스</a:t>
            </a:r>
            <a:endParaRPr lang="en-US" altLang="ko-KR" sz="1600" dirty="0"/>
          </a:p>
          <a:p>
            <a:r>
              <a:rPr lang="en-US" altLang="ko-KR" sz="1600" dirty="0"/>
              <a:t>   static char </a:t>
            </a:r>
            <a:r>
              <a:rPr lang="en-US" altLang="ko-KR" sz="1600" dirty="0" err="1"/>
              <a:t>n_enter</a:t>
            </a:r>
            <a:r>
              <a:rPr lang="en-US" altLang="ko-KR" sz="1600" dirty="0"/>
              <a:t>=0; // </a:t>
            </a:r>
            <a:r>
              <a:rPr lang="ko-KR" altLang="en-US" sz="1600" dirty="0"/>
              <a:t>인터럽트 횟수</a:t>
            </a:r>
            <a:endParaRPr lang="en-US" altLang="ko-KR" sz="1600" dirty="0"/>
          </a:p>
          <a:p>
            <a:r>
              <a:rPr lang="en-US" altLang="ko-KR" sz="1600" dirty="0"/>
              <a:t>   OCR0+=156; 10msec </a:t>
            </a:r>
            <a:r>
              <a:rPr lang="ko-KR" altLang="en-US" sz="1600" dirty="0"/>
              <a:t>후에 인터럽트 발생</a:t>
            </a:r>
            <a:endParaRPr lang="en-US" altLang="ko-KR" sz="1600" dirty="0"/>
          </a:p>
          <a:p>
            <a:r>
              <a:rPr lang="en-US" altLang="ko-KR" sz="1600" dirty="0"/>
              <a:t>   </a:t>
            </a:r>
            <a:r>
              <a:rPr lang="en-US" altLang="ko-KR" sz="1600" dirty="0" err="1"/>
              <a:t>n_enter</a:t>
            </a:r>
            <a:r>
              <a:rPr lang="en-US" altLang="ko-KR" sz="1600" dirty="0"/>
              <a:t>++;</a:t>
            </a:r>
            <a:r>
              <a:rPr lang="ko-KR" altLang="en-US" sz="1600" dirty="0"/>
              <a:t> </a:t>
            </a:r>
            <a:r>
              <a:rPr lang="en-US" altLang="ko-KR" sz="1600" dirty="0"/>
              <a:t>//</a:t>
            </a:r>
            <a:r>
              <a:rPr lang="ko-KR" altLang="en-US" sz="1600" dirty="0"/>
              <a:t>인터럽트 횟수 증가</a:t>
            </a:r>
            <a:endParaRPr lang="en-US" altLang="ko-KR" sz="1600" dirty="0"/>
          </a:p>
          <a:p>
            <a:r>
              <a:rPr lang="en-US" altLang="ko-KR" sz="1600" dirty="0"/>
              <a:t>   if(</a:t>
            </a:r>
            <a:r>
              <a:rPr lang="en-US" altLang="ko-KR" sz="1600" dirty="0" err="1"/>
              <a:t>n_enter</a:t>
            </a:r>
            <a:r>
              <a:rPr lang="en-US" altLang="ko-KR" sz="1600" dirty="0"/>
              <a:t>==20)</a:t>
            </a:r>
            <a:r>
              <a:rPr lang="ko-KR" altLang="en-US" sz="1600" dirty="0"/>
              <a:t>  </a:t>
            </a:r>
            <a:r>
              <a:rPr lang="en-US" altLang="ko-KR" sz="1600" dirty="0"/>
              <a:t>//20msec</a:t>
            </a:r>
          </a:p>
          <a:p>
            <a:r>
              <a:rPr lang="en-US" altLang="ko-KR" sz="1600" dirty="0"/>
              <a:t>   { </a:t>
            </a:r>
          </a:p>
          <a:p>
            <a:r>
              <a:rPr lang="en-US" altLang="ko-KR" sz="1600" dirty="0"/>
              <a:t>      </a:t>
            </a:r>
            <a:r>
              <a:rPr lang="en-US" altLang="ko-KR" sz="1600" dirty="0" err="1"/>
              <a:t>n_enter</a:t>
            </a:r>
            <a:r>
              <a:rPr lang="en-US" altLang="ko-KR" sz="1600" dirty="0"/>
              <a:t>=0;</a:t>
            </a:r>
          </a:p>
          <a:p>
            <a:r>
              <a:rPr lang="en-US" altLang="ko-KR" sz="1600" dirty="0"/>
              <a:t>      PORTA=pattern[index++0]; // </a:t>
            </a:r>
            <a:r>
              <a:rPr lang="ko-KR" altLang="en-US" sz="1600" dirty="0"/>
              <a:t>패턴이동</a:t>
            </a:r>
            <a:endParaRPr lang="en-US" altLang="ko-KR" sz="1600" dirty="0"/>
          </a:p>
          <a:p>
            <a:r>
              <a:rPr lang="en-US" altLang="ko-KR" sz="1600" dirty="0"/>
              <a:t>      if(index==8)   index==0;</a:t>
            </a:r>
            <a:endParaRPr lang="ko-KR" altLang="en-US" sz="16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97A493-FC1F-45AA-A54C-EBBA1C5740F2}"/>
              </a:ext>
            </a:extLst>
          </p:cNvPr>
          <p:cNvSpPr/>
          <p:nvPr/>
        </p:nvSpPr>
        <p:spPr>
          <a:xfrm>
            <a:off x="6204155" y="1747157"/>
            <a:ext cx="5848145" cy="4952724"/>
          </a:xfrm>
          <a:prstGeom prst="rect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dirty="0"/>
              <a:t>while(1)</a:t>
            </a:r>
          </a:p>
          <a:p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   while(!(~PIND&amp;0x01)); //</a:t>
            </a:r>
            <a:r>
              <a:rPr lang="ko-KR" altLang="en-US" sz="1600" dirty="0" err="1"/>
              <a:t>스위치누름을</a:t>
            </a:r>
            <a:r>
              <a:rPr lang="ko-KR" altLang="en-US" sz="1600" dirty="0"/>
              <a:t> 기다림</a:t>
            </a:r>
            <a:endParaRPr lang="en-US" altLang="ko-KR" sz="1600" dirty="0"/>
          </a:p>
          <a:p>
            <a:r>
              <a:rPr lang="ko-KR" altLang="en-US" sz="1600" dirty="0"/>
              <a:t>   </a:t>
            </a:r>
            <a:r>
              <a:rPr lang="en-US" altLang="ko-KR" sz="1600" dirty="0" err="1"/>
              <a:t>msec_delay</a:t>
            </a:r>
            <a:r>
              <a:rPr lang="en-US" altLang="ko-KR" sz="1600" dirty="0"/>
              <a:t>(20);</a:t>
            </a:r>
          </a:p>
          <a:p>
            <a:r>
              <a:rPr lang="en-US" altLang="ko-KR" sz="1600" dirty="0"/>
              <a:t>   if(++</a:t>
            </a:r>
            <a:r>
              <a:rPr lang="en-US" altLang="ko-KR" sz="1600" dirty="0" err="1"/>
              <a:t>i</a:t>
            </a:r>
            <a:r>
              <a:rPr lang="en-US" altLang="ko-KR" sz="1600" dirty="0"/>
              <a:t>==8)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=0;   //</a:t>
            </a:r>
            <a:r>
              <a:rPr lang="ko-KR" altLang="en-US" sz="1600" dirty="0"/>
              <a:t>패턴을 회전한다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   PORTA=pattern[</a:t>
            </a:r>
            <a:r>
              <a:rPr lang="en-US" altLang="ko-KR" sz="1600" dirty="0" err="1"/>
              <a:t>i</a:t>
            </a:r>
            <a:r>
              <a:rPr lang="en-US" altLang="ko-KR" sz="1600" dirty="0"/>
              <a:t>];</a:t>
            </a:r>
          </a:p>
          <a:p>
            <a:r>
              <a:rPr lang="en-US" altLang="ko-KR" sz="1600" dirty="0"/>
              <a:t>   while(~PIND&amp;0x01);  // </a:t>
            </a:r>
            <a:r>
              <a:rPr lang="ko-KR" altLang="en-US" sz="1600" dirty="0"/>
              <a:t>스위치 떨어짐을 기다림</a:t>
            </a:r>
            <a:endParaRPr lang="en-US" altLang="ko-KR" sz="1600" dirty="0"/>
          </a:p>
          <a:p>
            <a:r>
              <a:rPr lang="en-US" altLang="ko-KR" sz="1600" dirty="0"/>
              <a:t>  </a:t>
            </a:r>
            <a:r>
              <a:rPr lang="en-US" altLang="ko-KR" sz="1600" dirty="0" err="1"/>
              <a:t>msec_delay</a:t>
            </a:r>
            <a:r>
              <a:rPr lang="en-US" altLang="ko-KR" sz="1600" dirty="0"/>
              <a:t>(20) ;     //</a:t>
            </a:r>
            <a:r>
              <a:rPr lang="ko-KR" altLang="en-US" sz="1600" dirty="0" err="1"/>
              <a:t>디바운싱을</a:t>
            </a:r>
            <a:r>
              <a:rPr lang="ko-KR" altLang="en-US" sz="1600" dirty="0"/>
              <a:t> 위한 시간 지연</a:t>
            </a:r>
            <a:endParaRPr lang="en-US" altLang="ko-KR" sz="1600" dirty="0"/>
          </a:p>
          <a:p>
            <a:r>
              <a:rPr lang="en-US" altLang="ko-KR" sz="1600" dirty="0"/>
              <a:t>}</a:t>
            </a:r>
          </a:p>
          <a:p>
            <a:endParaRPr lang="ko-KR" altLang="en-US" sz="16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A5045B4-2D46-4FED-AC30-3FC2F0A53966}"/>
              </a:ext>
            </a:extLst>
          </p:cNvPr>
          <p:cNvSpPr/>
          <p:nvPr/>
        </p:nvSpPr>
        <p:spPr>
          <a:xfrm>
            <a:off x="139700" y="1740311"/>
            <a:ext cx="5848144" cy="900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비교일치 인터럽트를 이용한 </a:t>
            </a:r>
            <a:r>
              <a:rPr lang="en-US" altLang="ko-KR" dirty="0"/>
              <a:t>LED</a:t>
            </a:r>
            <a:r>
              <a:rPr lang="ko-KR" altLang="en-US" dirty="0"/>
              <a:t>패턴이동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22112D0-730F-412D-8E0B-618E1BAD622B}"/>
              </a:ext>
            </a:extLst>
          </p:cNvPr>
          <p:cNvSpPr/>
          <p:nvPr/>
        </p:nvSpPr>
        <p:spPr>
          <a:xfrm>
            <a:off x="6204155" y="1740311"/>
            <a:ext cx="5848145" cy="900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스위치를 </a:t>
            </a:r>
            <a:r>
              <a:rPr lang="ko-KR" altLang="en-US" sz="2800" dirty="0" err="1"/>
              <a:t>누르면은</a:t>
            </a:r>
            <a:r>
              <a:rPr lang="ko-KR" altLang="en-US" sz="2800" dirty="0"/>
              <a:t> 패턴이 변환</a:t>
            </a:r>
          </a:p>
        </p:txBody>
      </p:sp>
    </p:spTree>
    <p:extLst>
      <p:ext uri="{BB962C8B-B14F-4D97-AF65-F5344CB8AC3E}">
        <p14:creationId xmlns:p14="http://schemas.microsoft.com/office/powerpoint/2010/main" val="2835652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83464" y="3541759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소스 코드 설명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4.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714841" y="6383215"/>
            <a:ext cx="2407087" cy="33780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247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6" y="645070"/>
            <a:ext cx="498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4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>
                <a:solidFill>
                  <a:schemeClr val="accent4"/>
                </a:solidFill>
                <a:latin typeface="+mj-ea"/>
                <a:ea typeface="+mj-ea"/>
              </a:rPr>
              <a:t>소스 코드 설명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B7386A-24E1-4BA1-A65D-960BC85F80C1}"/>
              </a:ext>
            </a:extLst>
          </p:cNvPr>
          <p:cNvSpPr txBox="1"/>
          <p:nvPr/>
        </p:nvSpPr>
        <p:spPr>
          <a:xfrm>
            <a:off x="-240546" y="1638300"/>
            <a:ext cx="12191999" cy="5895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#define F_CPU 7372800UL     //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avr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크리스털 주파수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avr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io.h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avr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interrupt.h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#include &lt;util/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delay.h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static unsigned char pattern[8]={0xfe,0xfd,0xfb,0xf7,0xef,0xdf,0xbf,0x7f};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 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=0,count = 0, count2 = 0, flag = 0, 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=0, correct = 1;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 input[4] = {0};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비밀번호 저장할 공간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// LED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가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1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초마다 이동한다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.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ISR(TIMER0_COMP_vect) 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비교일치 인터럽트 서비스 루틴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if(flag==1)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  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static int index=0;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OCR0 = 71;            // 1/7372800*1024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분주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*(1+72)=0.01  10msec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count++;	</a:t>
            </a: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// count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값 증가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if (count==100)</a:t>
            </a: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// 1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초 경과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// LED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왼쪽으로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쉬프트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count=0;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PORTA = pattern[index++];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if(index==8)index=0;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count2++;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8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E5E297-E318-42C0-914A-0F2E050CAF3E}"/>
              </a:ext>
            </a:extLst>
          </p:cNvPr>
          <p:cNvSpPr txBox="1"/>
          <p:nvPr/>
        </p:nvSpPr>
        <p:spPr>
          <a:xfrm>
            <a:off x="4829175" y="2785303"/>
            <a:ext cx="7242552" cy="36137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          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// 8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초가 되었을 때 입력된 값이 초기화되고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LED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가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깜빡거림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if (count2 == 8)		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총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8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초가 되었을 때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for(int j=0;j&lt;4;j++)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PORTA=0xff;     //led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깜빡임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_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delay_ms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(200);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PORTA=0x00;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_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delay_ms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(200);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PORTA=0xff;       //led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꺼짐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=0,count=0,index=0, count2=0, flag =0,  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=0, correct =  1;</a:t>
            </a:r>
          </a:p>
          <a:p>
            <a:pPr marL="508000" algn="just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	                                             //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모든것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초기화</a:t>
            </a:r>
            <a:endParaRPr lang="en-US" altLang="ko-KR" sz="1000" b="1" kern="100" dirty="0">
              <a:effectLst/>
              <a:latin typeface="HY견고딕" panose="02030600000101010101" pitchFamily="18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              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42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6" y="645070"/>
            <a:ext cx="498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4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>
                <a:solidFill>
                  <a:schemeClr val="accent4"/>
                </a:solidFill>
                <a:latin typeface="+mj-ea"/>
                <a:ea typeface="+mj-ea"/>
              </a:rPr>
              <a:t>소스 코드 설명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9102C7-B130-4C71-981F-55BB19FCEB60}"/>
              </a:ext>
            </a:extLst>
          </p:cNvPr>
          <p:cNvSpPr txBox="1"/>
          <p:nvPr/>
        </p:nvSpPr>
        <p:spPr>
          <a:xfrm>
            <a:off x="-426661" y="1749557"/>
            <a:ext cx="6094708" cy="2834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 main(void)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DDRA=0xff;        //PORTA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출력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(led)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DDRD = 0xf0;      //PORTD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상위비트 출력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트렌지스터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DDRC=0xff;	      //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fnd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출력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PORTA=0xff;       //led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끔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TCCR0 = 0x0f;	// CTC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모드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분주비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1024, TOP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값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OCRn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OCR0 = 71; 	    // 1/7372800*1024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분주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*(1+72)=0.01  10msec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TIMSK = 0x02;	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출력 비교일치 인터럽트 허용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sei();	  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전역 인터럽트 허용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int  x=0;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int password[4] = {0x01,0x02,0x04,0x08}; 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비밀번호 설정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3A6E2A-230A-4DAD-8C2C-E9E368067165}"/>
              </a:ext>
            </a:extLst>
          </p:cNvPr>
          <p:cNvSpPr txBox="1"/>
          <p:nvPr/>
        </p:nvSpPr>
        <p:spPr>
          <a:xfrm>
            <a:off x="4170784" y="1820005"/>
            <a:ext cx="7787854" cy="4345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indent="249555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스위치를 눌려서 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FND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에 값을 입력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indent="249555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while (1) 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for(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=0;i&lt;4;i++)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while(!(~PIND&amp;0x0f));	   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 누름을 기다림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 = (~PIND&amp;0x0f);       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입력값을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input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에 넣음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PORTD=~0x10;	//PD4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에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fnd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트렌지스터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연결했기때문에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if(input[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]==0x01)PORTC=~0x06;    //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fnd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1~4 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else if(input[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]==0x02)PORTC=~0x5b;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else if(input[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]==0x04)PORTC=~0x4f;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else if(input[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]==0x08)PORTC=~0x66;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_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delay_ms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(500);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if(input[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]!=0)	flag = 1;  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스위치가 입력 되었을 시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flag 1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로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	  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스위치를 누르지 않을 경우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++;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62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6" y="645070"/>
            <a:ext cx="498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4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>
                <a:solidFill>
                  <a:schemeClr val="accent4"/>
                </a:solidFill>
                <a:latin typeface="+mj-ea"/>
                <a:ea typeface="+mj-ea"/>
              </a:rPr>
              <a:t>소스 코드 설명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13DC8E-D5C7-4098-AB9B-11990233F91F}"/>
              </a:ext>
            </a:extLst>
          </p:cNvPr>
          <p:cNvSpPr txBox="1"/>
          <p:nvPr/>
        </p:nvSpPr>
        <p:spPr>
          <a:xfrm>
            <a:off x="-207818" y="1809161"/>
            <a:ext cx="11526982" cy="477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if(</a:t>
            </a:r>
            <a:r>
              <a:rPr lang="en-US" altLang="ko-KR" sz="1000" b="1" kern="100" dirty="0" err="1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tmp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==4) 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스위치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4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번 누르면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for(x=0;x&lt;4;x++)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correct = correct &amp;&amp; (input[x]==password[x]);	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비밀번호</a:t>
            </a: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4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자리 하나하나 비교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if (correct==1)			</a:t>
            </a:r>
            <a:r>
              <a:rPr lang="en-US" altLang="ko-KR" sz="1000" b="1" kern="100" dirty="0"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                </a:t>
            </a: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//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비밀번호가 모두 일치할 경우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PORTA = 0x00;    //led 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다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켜짐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flag = 0; 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모든 동작 멈춤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else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{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count2=8;  //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시간 지났을 </a:t>
            </a:r>
            <a:r>
              <a:rPr lang="ko-KR" altLang="ko-KR" sz="1000" b="1" kern="100" dirty="0" err="1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때랑</a:t>
            </a:r>
            <a:r>
              <a:rPr lang="ko-KR" altLang="ko-KR" sz="1000" b="1" kern="100" dirty="0">
                <a:effectLst/>
                <a:latin typeface="맑은 고딕" panose="020B0503020000020004" pitchFamily="50" charset="-127"/>
                <a:ea typeface="HY견고딕" panose="02030600000101010101" pitchFamily="18" charset="-127"/>
                <a:cs typeface="Times New Roman" panose="02020603050405020304" pitchFamily="18" charset="0"/>
              </a:rPr>
              <a:t> 같은 효과 내기위해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	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	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HY견고딕" panose="02030600000101010101" pitchFamily="18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}</a:t>
            </a:r>
            <a:endParaRPr lang="ko-KR" altLang="ko-KR" sz="1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81660" algn="l" latinLnBrk="1">
              <a:lnSpc>
                <a:spcPct val="107000"/>
              </a:lnSpc>
              <a:spcAft>
                <a:spcPts val="400"/>
              </a:spcAft>
            </a:pPr>
            <a:r>
              <a:rPr lang="en-US" altLang="ko-KR" sz="10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19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6" y="645070"/>
            <a:ext cx="498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4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>
                <a:solidFill>
                  <a:schemeClr val="accent4"/>
                </a:solidFill>
                <a:latin typeface="+mj-ea"/>
                <a:ea typeface="+mj-ea"/>
              </a:rPr>
              <a:t>소스 코드 설명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pic>
        <p:nvPicPr>
          <p:cNvPr id="5" name="기말프로젝트 수정본">
            <a:hlinkClick r:id="" action="ppaction://media"/>
            <a:extLst>
              <a:ext uri="{FF2B5EF4-FFF2-40B4-BE49-F238E27FC236}">
                <a16:creationId xmlns:a16="http://schemas.microsoft.com/office/drawing/2014/main" id="{1C4CEEDA-71A5-4876-93BF-312D19680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4641" y="1817475"/>
            <a:ext cx="5956662" cy="498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5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39AFB19-03ED-4B1E-B8A7-59AC374D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951" y="-200722"/>
            <a:ext cx="12359951" cy="70587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82382" y="2128310"/>
            <a:ext cx="5827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</a:rPr>
              <a:t>감사합니다</a:t>
            </a:r>
            <a:endParaRPr lang="ko-KR" altLang="en-US" sz="8000" dirty="0">
              <a:solidFill>
                <a:schemeClr val="bg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23435A3-6400-4929-8913-1EE290F0EFE5}"/>
              </a:ext>
            </a:extLst>
          </p:cNvPr>
          <p:cNvCxnSpPr>
            <a:cxnSpLocks/>
          </p:cNvCxnSpPr>
          <p:nvPr/>
        </p:nvCxnSpPr>
        <p:spPr>
          <a:xfrm>
            <a:off x="3434576" y="3607656"/>
            <a:ext cx="5530438" cy="0"/>
          </a:xfrm>
          <a:prstGeom prst="line">
            <a:avLst/>
          </a:prstGeom>
          <a:ln w="349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68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7" b="117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-45082" y="0"/>
            <a:ext cx="12237082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1219200" y="2247829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13824" y="227322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13824" y="3542048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13824" y="4805642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13824" y="606923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166" y="2273229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프로젝트 주제 및 목적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59166" y="6069236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소스 코드 설명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19200" y="3542048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1219200" y="4836267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231900" y="6028886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886674" y="588588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500EF0-F638-41D8-BAEE-3433DE038319}"/>
              </a:ext>
            </a:extLst>
          </p:cNvPr>
          <p:cNvSpPr txBox="1"/>
          <p:nvPr/>
        </p:nvSpPr>
        <p:spPr>
          <a:xfrm>
            <a:off x="2259165" y="3568470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err="1">
                <a:solidFill>
                  <a:schemeClr val="bg1"/>
                </a:solidFill>
              </a:rPr>
              <a:t>설계안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74EEFA-ADE9-478D-8D2B-4F6638BEA660}"/>
              </a:ext>
            </a:extLst>
          </p:cNvPr>
          <p:cNvSpPr txBox="1"/>
          <p:nvPr/>
        </p:nvSpPr>
        <p:spPr>
          <a:xfrm>
            <a:off x="2316874" y="4830692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</a:rPr>
              <a:t>참고한 소스 코드</a:t>
            </a:r>
          </a:p>
        </p:txBody>
      </p:sp>
    </p:spTree>
    <p:extLst>
      <p:ext uri="{BB962C8B-B14F-4D97-AF65-F5344CB8AC3E}">
        <p14:creationId xmlns:p14="http://schemas.microsoft.com/office/powerpoint/2010/main" val="224010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18976" y="1814392"/>
            <a:ext cx="5299686" cy="2099938"/>
            <a:chOff x="527769" y="1728426"/>
            <a:chExt cx="5299686" cy="2099938"/>
          </a:xfrm>
        </p:grpSpPr>
        <p:sp>
          <p:nvSpPr>
            <p:cNvPr id="18" name="TextBox 17"/>
            <p:cNvSpPr txBox="1"/>
            <p:nvPr/>
          </p:nvSpPr>
          <p:spPr>
            <a:xfrm>
              <a:off x="558064" y="3058923"/>
              <a:ext cx="526939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 err="1">
                  <a:solidFill>
                    <a:schemeClr val="bg1">
                      <a:alpha val="70000"/>
                    </a:schemeClr>
                  </a:solidFill>
                  <a:latin typeface="MD이솝체" panose="02020603020101020101" pitchFamily="18" charset="-127"/>
                  <a:ea typeface="MD이솝체" panose="02020603020101020101" pitchFamily="18" charset="-127"/>
                </a:rPr>
                <a:t>프로젝트주제및</a:t>
              </a:r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MD이솝체" panose="02020603020101020101" pitchFamily="18" charset="-127"/>
                  <a:ea typeface="MD이솝체" panose="02020603020101020101" pitchFamily="18" charset="-127"/>
                </a:rPr>
                <a:t> 목적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/>
          <p:cNvSpPr/>
          <p:nvPr/>
        </p:nvSpPr>
        <p:spPr>
          <a:xfrm>
            <a:off x="9714841" y="6383215"/>
            <a:ext cx="2407087" cy="33780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856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951" y="1576754"/>
            <a:ext cx="12359951" cy="528124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>
            <a:cxnSpLocks/>
          </p:cNvCxnSpPr>
          <p:nvPr/>
        </p:nvCxnSpPr>
        <p:spPr>
          <a:xfrm>
            <a:off x="139700" y="491296"/>
            <a:ext cx="212415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823326" y="65239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1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2027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프로젝트 주제 및 목적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352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 시스템설계</a:t>
            </a:r>
            <a:endParaRPr lang="en-US" altLang="ko-KR" sz="1400" b="1" spc="-150" dirty="0">
              <a:solidFill>
                <a:schemeClr val="accent4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96B444-BB88-4C93-A3E6-FFD1F1F4ABDE}"/>
              </a:ext>
            </a:extLst>
          </p:cNvPr>
          <p:cNvSpPr txBox="1"/>
          <p:nvPr/>
        </p:nvSpPr>
        <p:spPr>
          <a:xfrm>
            <a:off x="139700" y="1983118"/>
            <a:ext cx="11489620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150" dirty="0">
                <a:solidFill>
                  <a:schemeClr val="bg1"/>
                </a:solidFill>
              </a:rPr>
              <a:t>  목적</a:t>
            </a:r>
            <a:r>
              <a:rPr lang="en-US" altLang="ko-KR" sz="3200" spc="-15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ko-KR" spc="-150" dirty="0">
                <a:solidFill>
                  <a:schemeClr val="bg1"/>
                </a:solidFill>
              </a:rPr>
              <a:t>-      </a:t>
            </a:r>
            <a:r>
              <a:rPr lang="en-US" altLang="ko-KR" sz="2800" spc="-150" dirty="0">
                <a:solidFill>
                  <a:schemeClr val="bg1"/>
                </a:solidFill>
              </a:rPr>
              <a:t>ATmega128</a:t>
            </a:r>
            <a:r>
              <a:rPr lang="ko-KR" altLang="en-US" sz="2800" spc="-150" dirty="0">
                <a:solidFill>
                  <a:schemeClr val="bg1"/>
                </a:solidFill>
              </a:rPr>
              <a:t>을  이용해서 실생활에  사용되고 있는 프로그램을 </a:t>
            </a:r>
            <a:r>
              <a:rPr lang="ko-KR" altLang="en-US" sz="2800" spc="-150" dirty="0" err="1">
                <a:solidFill>
                  <a:schemeClr val="bg1"/>
                </a:solidFill>
              </a:rPr>
              <a:t>코드해보자</a:t>
            </a:r>
            <a:r>
              <a:rPr lang="ko-KR" altLang="en-US" sz="2800" spc="-150" dirty="0">
                <a:solidFill>
                  <a:schemeClr val="bg1"/>
                </a:solidFill>
              </a:rPr>
              <a:t> 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1AC3EA-D7C0-434C-8FE9-B92A537AA1B2}"/>
              </a:ext>
            </a:extLst>
          </p:cNvPr>
          <p:cNvSpPr txBox="1"/>
          <p:nvPr/>
        </p:nvSpPr>
        <p:spPr>
          <a:xfrm>
            <a:off x="144494" y="3880342"/>
            <a:ext cx="1173505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pc="-150" dirty="0">
                <a:solidFill>
                  <a:schemeClr val="bg1"/>
                </a:solidFill>
              </a:rPr>
              <a:t>  주제</a:t>
            </a:r>
            <a:endParaRPr lang="en-US" altLang="ko-KR" sz="3200" spc="-150" dirty="0">
              <a:solidFill>
                <a:schemeClr val="bg1"/>
              </a:solidFill>
            </a:endParaRPr>
          </a:p>
          <a:p>
            <a:r>
              <a:rPr lang="en-US" altLang="ko-KR" sz="2800" spc="-150" dirty="0">
                <a:solidFill>
                  <a:schemeClr val="bg1"/>
                </a:solidFill>
              </a:rPr>
              <a:t>- </a:t>
            </a:r>
            <a:r>
              <a:rPr lang="ko-KR" altLang="en-US" sz="2800" spc="-150" dirty="0">
                <a:solidFill>
                  <a:schemeClr val="bg1"/>
                </a:solidFill>
              </a:rPr>
              <a:t>타이머</a:t>
            </a:r>
            <a:r>
              <a:rPr lang="en-US" altLang="ko-KR" sz="2800" spc="-150" dirty="0">
                <a:solidFill>
                  <a:schemeClr val="bg1"/>
                </a:solidFill>
              </a:rPr>
              <a:t>/</a:t>
            </a:r>
            <a:r>
              <a:rPr lang="ko-KR" altLang="en-US" sz="2800" spc="-150" dirty="0">
                <a:solidFill>
                  <a:schemeClr val="bg1"/>
                </a:solidFill>
              </a:rPr>
              <a:t>카운터를 이용해서 실생활에서 사용되는 비밀번호를 입력하고 해체하 는 프로그램을 설계하자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977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823326" y="65239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1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63852" y="645071"/>
            <a:ext cx="248657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선행연구 확인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228013" y="2194363"/>
            <a:ext cx="1762125" cy="3082487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666750" y="4829175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666750" y="2990850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5081" y="2819400"/>
            <a:ext cx="37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5081" y="4621909"/>
            <a:ext cx="37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</a:t>
            </a:r>
            <a:endParaRPr lang="ko-KR" altLang="en-US" dirty="0"/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2984307" y="2476500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2984307" y="2941082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2984307" y="4614345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2984307" y="5078927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84465" y="2301706"/>
            <a:ext cx="506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D0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484465" y="2759009"/>
            <a:ext cx="506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D1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484465" y="4405252"/>
            <a:ext cx="68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D14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484465" y="4862555"/>
            <a:ext cx="68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D15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537573" y="3445907"/>
            <a:ext cx="1232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4 : 16 </a:t>
            </a:r>
          </a:p>
          <a:p>
            <a:pPr algn="ctr"/>
            <a:r>
              <a:rPr lang="ko-KR" altLang="en-US" dirty="0" err="1"/>
              <a:t>디코더</a:t>
            </a:r>
            <a:endParaRPr lang="ko-KR" altLang="en-US" dirty="0"/>
          </a:p>
        </p:txBody>
      </p:sp>
      <p:cxnSp>
        <p:nvCxnSpPr>
          <p:cNvPr id="33" name="직선 화살표 연결선 32"/>
          <p:cNvCxnSpPr/>
          <p:nvPr/>
        </p:nvCxnSpPr>
        <p:spPr>
          <a:xfrm>
            <a:off x="666750" y="3469313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5081" y="3297863"/>
            <a:ext cx="37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cxnSp>
        <p:nvCxnSpPr>
          <p:cNvPr id="35" name="직선 화살표 연결선 34"/>
          <p:cNvCxnSpPr/>
          <p:nvPr/>
        </p:nvCxnSpPr>
        <p:spPr>
          <a:xfrm>
            <a:off x="666750" y="4382676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55081" y="4211226"/>
            <a:ext cx="37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557885" y="3259763"/>
            <a:ext cx="461665" cy="9133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dirty="0"/>
              <a:t>…..</a:t>
            </a:r>
            <a:endParaRPr lang="ko-KR" altLang="en-US" dirty="0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2984307" y="4089477"/>
            <a:ext cx="56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484465" y="3880384"/>
            <a:ext cx="68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D13</a:t>
            </a:r>
            <a:endParaRPr lang="ko-KR" altLang="en-US" dirty="0"/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638300"/>
            <a:ext cx="7772400" cy="521970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4547668" y="2015985"/>
            <a:ext cx="7382396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endParaRPr lang="en-US" altLang="ko-KR" sz="2800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-</a:t>
            </a:r>
            <a:r>
              <a:rPr lang="ko-KR" altLang="en-US" sz="2800" dirty="0">
                <a:solidFill>
                  <a:schemeClr val="bg1"/>
                </a:solidFill>
                <a:latin typeface="+mj-lt"/>
              </a:rPr>
              <a:t>기존 </a:t>
            </a:r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4:16 </a:t>
            </a:r>
            <a:r>
              <a:rPr lang="ko-KR" altLang="en-US" sz="2800" dirty="0" err="1">
                <a:solidFill>
                  <a:schemeClr val="bg1"/>
                </a:solidFill>
                <a:latin typeface="+mj-lt"/>
              </a:rPr>
              <a:t>디코더</a:t>
            </a:r>
            <a:endParaRPr lang="en-US" altLang="ko-KR" sz="2800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+mj-lt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비트의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진 </a:t>
            </a:r>
            <a:r>
              <a:rPr lang="ko-KR" altLang="en-US" dirty="0" err="1">
                <a:solidFill>
                  <a:schemeClr val="bg1"/>
                </a:solidFill>
                <a:latin typeface="+mj-lt"/>
              </a:rPr>
              <a:t>코드입력에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 의해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16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개의 출력을 내는 </a:t>
            </a:r>
            <a:r>
              <a:rPr lang="ko-KR" altLang="en-US" dirty="0" err="1">
                <a:solidFill>
                  <a:schemeClr val="bg1"/>
                </a:solidFill>
                <a:latin typeface="+mj-lt"/>
              </a:rPr>
              <a:t>디코더</a:t>
            </a:r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+mj-lt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비트의 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dec_in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[3:0]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을 입력을 받아서 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8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비트의 </a:t>
            </a:r>
            <a:r>
              <a:rPr lang="en-US" altLang="ko-KR" dirty="0" err="1">
                <a:solidFill>
                  <a:schemeClr val="bg1"/>
                </a:solidFill>
                <a:latin typeface="+mj-lt"/>
              </a:rPr>
              <a:t>dec_out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[15:0]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을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+mj-lt"/>
              </a:rPr>
              <a:t>출력함</a:t>
            </a:r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fontAlgn="base"/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-Verilog HDL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을 통해 모델링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if </a:t>
            </a:r>
            <a:r>
              <a:rPr lang="ko-KR" altLang="en-US" dirty="0" err="1">
                <a:solidFill>
                  <a:schemeClr val="bg1"/>
                </a:solidFill>
              </a:rPr>
              <a:t>조건문</a:t>
            </a:r>
            <a:r>
              <a:rPr lang="en-US" altLang="ko-KR" dirty="0">
                <a:solidFill>
                  <a:schemeClr val="bg1"/>
                </a:solidFill>
              </a:rPr>
              <a:t>, case </a:t>
            </a:r>
            <a:r>
              <a:rPr lang="ko-KR" altLang="en-US" dirty="0">
                <a:solidFill>
                  <a:schemeClr val="bg1"/>
                </a:solidFill>
              </a:rPr>
              <a:t>문</a:t>
            </a:r>
            <a:r>
              <a:rPr lang="en-US" altLang="ko-KR" dirty="0">
                <a:solidFill>
                  <a:schemeClr val="bg1"/>
                </a:solidFill>
              </a:rPr>
              <a:t>, for </a:t>
            </a:r>
            <a:r>
              <a:rPr lang="ko-KR" altLang="en-US" dirty="0" err="1">
                <a:solidFill>
                  <a:schemeClr val="bg1"/>
                </a:solidFill>
              </a:rPr>
              <a:t>반복문을</a:t>
            </a:r>
            <a:r>
              <a:rPr lang="ko-KR" altLang="en-US" dirty="0">
                <a:solidFill>
                  <a:schemeClr val="bg1"/>
                </a:solidFill>
              </a:rPr>
              <a:t> 이용하여 코딩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/>
            <a:endParaRPr lang="en-US" altLang="ko-KR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en-US" altLang="ko-KR" sz="2400" dirty="0">
                <a:solidFill>
                  <a:schemeClr val="bg1"/>
                </a:solidFill>
              </a:rPr>
              <a:t>-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기능 시뮬레이션</a:t>
            </a:r>
            <a:endParaRPr lang="en-US" altLang="ko-KR" sz="2400" dirty="0">
              <a:solidFill>
                <a:schemeClr val="bg1"/>
              </a:solidFill>
              <a:latin typeface="+mj-lt"/>
            </a:endParaRPr>
          </a:p>
          <a:p>
            <a:pPr fontAlgn="base"/>
            <a:r>
              <a:rPr lang="ko-KR" altLang="en-US" dirty="0">
                <a:solidFill>
                  <a:schemeClr val="bg1"/>
                </a:solidFill>
              </a:rPr>
              <a:t>테스트벤치를 이용하여 결과가 맞게 나왔는지 확인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/>
            <a:endParaRPr lang="en-US" altLang="ko-KR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70B6746-FD80-4664-AAA4-1EC73FC14964}"/>
              </a:ext>
            </a:extLst>
          </p:cNvPr>
          <p:cNvSpPr txBox="1"/>
          <p:nvPr/>
        </p:nvSpPr>
        <p:spPr>
          <a:xfrm>
            <a:off x="45614" y="158119"/>
            <a:ext cx="2299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 시스템설계</a:t>
            </a:r>
          </a:p>
        </p:txBody>
      </p:sp>
    </p:spTree>
    <p:extLst>
      <p:ext uri="{BB962C8B-B14F-4D97-AF65-F5344CB8AC3E}">
        <p14:creationId xmlns:p14="http://schemas.microsoft.com/office/powerpoint/2010/main" val="3452833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83464" y="3541759"/>
            <a:ext cx="1819729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 err="1">
                <a:solidFill>
                  <a:schemeClr val="bg1">
                    <a:alpha val="70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설계안</a:t>
            </a:r>
            <a:endParaRPr lang="en-US" altLang="ko-KR" sz="4400" spc="-150" dirty="0">
              <a:solidFill>
                <a:schemeClr val="bg1">
                  <a:alpha val="70000"/>
                </a:schemeClr>
              </a:solidFill>
              <a:latin typeface="양재깨비체B" panose="02020603020101020101" pitchFamily="18" charset="-127"/>
              <a:ea typeface="양재깨비체B" panose="02020603020101020101" pitchFamily="18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양재깨비체B" panose="02020603020101020101" pitchFamily="18" charset="-127"/>
              <a:ea typeface="양재깨비체B" panose="02020603020101020101" pitchFamily="18" charset="-127"/>
            </a:endParaRPr>
          </a:p>
          <a:p>
            <a:endParaRPr lang="ko-KR" altLang="en-US" sz="4400" b="1" spc="-150" dirty="0">
              <a:solidFill>
                <a:schemeClr val="bg1">
                  <a:alpha val="70000"/>
                </a:schemeClr>
              </a:solidFill>
              <a:latin typeface="양재깨비체B" panose="02020603020101020101" pitchFamily="18" charset="-127"/>
              <a:ea typeface="양재깨비체B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2.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714841" y="6383215"/>
            <a:ext cx="2407087" cy="33780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21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2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12811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 err="1">
                <a:solidFill>
                  <a:schemeClr val="accent4"/>
                </a:solidFill>
                <a:latin typeface="+mj-ea"/>
                <a:ea typeface="+mj-ea"/>
              </a:rPr>
              <a:t>설계안</a:t>
            </a:r>
            <a:endParaRPr lang="ko-KR" altLang="en-US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3" name="화살표: 오각형 12">
            <a:extLst>
              <a:ext uri="{FF2B5EF4-FFF2-40B4-BE49-F238E27FC236}">
                <a16:creationId xmlns:a16="http://schemas.microsoft.com/office/drawing/2014/main" id="{62D748A8-5FC6-4C7A-BE1A-7807EB24FE41}"/>
              </a:ext>
            </a:extLst>
          </p:cNvPr>
          <p:cNvSpPr/>
          <p:nvPr/>
        </p:nvSpPr>
        <p:spPr>
          <a:xfrm>
            <a:off x="223935" y="1847461"/>
            <a:ext cx="5682342" cy="858417"/>
          </a:xfrm>
          <a:prstGeom prst="homePlate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/>
              <a:t>1 </a:t>
            </a:r>
            <a:r>
              <a:rPr lang="ko-KR" altLang="en-US" dirty="0"/>
              <a:t>스위치가 누르면 </a:t>
            </a:r>
            <a:r>
              <a:rPr lang="en-US" altLang="ko-KR" dirty="0"/>
              <a:t>atmega128</a:t>
            </a:r>
            <a:r>
              <a:rPr lang="ko-KR" altLang="en-US" dirty="0"/>
              <a:t>구동 시작</a:t>
            </a:r>
          </a:p>
        </p:txBody>
      </p:sp>
      <p:sp>
        <p:nvSpPr>
          <p:cNvPr id="37" name="화살표: 오각형 36">
            <a:extLst>
              <a:ext uri="{FF2B5EF4-FFF2-40B4-BE49-F238E27FC236}">
                <a16:creationId xmlns:a16="http://schemas.microsoft.com/office/drawing/2014/main" id="{1172122E-1D60-4802-B903-A7A17563A42D}"/>
              </a:ext>
            </a:extLst>
          </p:cNvPr>
          <p:cNvSpPr/>
          <p:nvPr/>
        </p:nvSpPr>
        <p:spPr>
          <a:xfrm>
            <a:off x="223935" y="3100095"/>
            <a:ext cx="5682342" cy="858417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/>
              <a:t>2 </a:t>
            </a:r>
            <a:r>
              <a:rPr lang="en-US" altLang="ko-KR" dirty="0"/>
              <a:t>LED</a:t>
            </a:r>
            <a:r>
              <a:rPr lang="ko-KR" altLang="en-US" dirty="0"/>
              <a:t>와 </a:t>
            </a:r>
            <a:r>
              <a:rPr lang="en-US" altLang="ko-KR" dirty="0"/>
              <a:t>FND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불이 들어옴</a:t>
            </a:r>
          </a:p>
        </p:txBody>
      </p:sp>
      <p:sp>
        <p:nvSpPr>
          <p:cNvPr id="38" name="화살표: 오각형 37">
            <a:extLst>
              <a:ext uri="{FF2B5EF4-FFF2-40B4-BE49-F238E27FC236}">
                <a16:creationId xmlns:a16="http://schemas.microsoft.com/office/drawing/2014/main" id="{AA90AFB2-94D2-4110-8C8C-599510C0A062}"/>
              </a:ext>
            </a:extLst>
          </p:cNvPr>
          <p:cNvSpPr/>
          <p:nvPr/>
        </p:nvSpPr>
        <p:spPr>
          <a:xfrm>
            <a:off x="223934" y="4352729"/>
            <a:ext cx="5682343" cy="858417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/>
              <a:t>3 </a:t>
            </a:r>
            <a:r>
              <a:rPr lang="en-US" altLang="ko-KR" dirty="0"/>
              <a:t>1</a:t>
            </a:r>
            <a:r>
              <a:rPr lang="ko-KR" altLang="en-US" dirty="0"/>
              <a:t>초가 </a:t>
            </a:r>
            <a:r>
              <a:rPr lang="ko-KR" altLang="en-US" dirty="0" err="1"/>
              <a:t>지날때마다</a:t>
            </a:r>
            <a:r>
              <a:rPr lang="ko-KR" altLang="en-US" dirty="0"/>
              <a:t> </a:t>
            </a:r>
            <a:r>
              <a:rPr lang="en-US" altLang="ko-KR" dirty="0"/>
              <a:t>LED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불이 왼쪽부터 이동</a:t>
            </a:r>
          </a:p>
        </p:txBody>
      </p:sp>
      <p:sp>
        <p:nvSpPr>
          <p:cNvPr id="39" name="화살표: 오각형 38">
            <a:extLst>
              <a:ext uri="{FF2B5EF4-FFF2-40B4-BE49-F238E27FC236}">
                <a16:creationId xmlns:a16="http://schemas.microsoft.com/office/drawing/2014/main" id="{EFFA9957-7961-4099-B069-20BABED1ABC4}"/>
              </a:ext>
            </a:extLst>
          </p:cNvPr>
          <p:cNvSpPr/>
          <p:nvPr/>
        </p:nvSpPr>
        <p:spPr>
          <a:xfrm>
            <a:off x="223935" y="5508287"/>
            <a:ext cx="5682342" cy="858417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/>
              <a:t>4 </a:t>
            </a:r>
            <a:r>
              <a:rPr lang="ko-KR" altLang="en-US" dirty="0"/>
              <a:t>각각의 스위치마다 입력되는 값 다르게 설정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CAEFE8D3-DC6B-4B1C-8006-6CAA4B35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285" y="1716832"/>
            <a:ext cx="4758922" cy="501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77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64997" y="645070"/>
            <a:ext cx="4988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4"/>
                </a:solidFill>
              </a:rPr>
              <a:t>2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1819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-150" dirty="0" err="1">
                <a:solidFill>
                  <a:schemeClr val="accent4"/>
                </a:solidFill>
                <a:latin typeface="+mj-ea"/>
                <a:ea typeface="+mj-ea"/>
              </a:rPr>
              <a:t>설계안</a:t>
            </a:r>
            <a:endParaRPr lang="ko-KR" altLang="en-US" sz="44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1600" y="158119"/>
            <a:ext cx="2268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accent4"/>
                </a:solidFill>
              </a:rPr>
              <a:t>마이크로프로세서시스템설계</a:t>
            </a:r>
          </a:p>
        </p:txBody>
      </p:sp>
      <p:sp>
        <p:nvSpPr>
          <p:cNvPr id="13" name="화살표: 오각형 12">
            <a:extLst>
              <a:ext uri="{FF2B5EF4-FFF2-40B4-BE49-F238E27FC236}">
                <a16:creationId xmlns:a16="http://schemas.microsoft.com/office/drawing/2014/main" id="{62D748A8-5FC6-4C7A-BE1A-7807EB24FE41}"/>
              </a:ext>
            </a:extLst>
          </p:cNvPr>
          <p:cNvSpPr/>
          <p:nvPr/>
        </p:nvSpPr>
        <p:spPr>
          <a:xfrm>
            <a:off x="223934" y="1847461"/>
            <a:ext cx="5682342" cy="858417"/>
          </a:xfrm>
          <a:prstGeom prst="homePlate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/>
              <a:t>5 </a:t>
            </a:r>
            <a:r>
              <a:rPr lang="ko-KR" altLang="en-US" dirty="0"/>
              <a:t>비밀번호를 해체하는 못한 경우</a:t>
            </a:r>
            <a:endParaRPr lang="ko-KR" altLang="en-US" sz="800" dirty="0"/>
          </a:p>
        </p:txBody>
      </p:sp>
      <p:sp>
        <p:nvSpPr>
          <p:cNvPr id="37" name="화살표: 오각형 36">
            <a:extLst>
              <a:ext uri="{FF2B5EF4-FFF2-40B4-BE49-F238E27FC236}">
                <a16:creationId xmlns:a16="http://schemas.microsoft.com/office/drawing/2014/main" id="{1172122E-1D60-4802-B903-A7A17563A42D}"/>
              </a:ext>
            </a:extLst>
          </p:cNvPr>
          <p:cNvSpPr/>
          <p:nvPr/>
        </p:nvSpPr>
        <p:spPr>
          <a:xfrm>
            <a:off x="223935" y="3100095"/>
            <a:ext cx="5682342" cy="858417"/>
          </a:xfrm>
          <a:prstGeom prst="homePlate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/>
              <a:t>5-</a:t>
            </a:r>
            <a:r>
              <a:rPr lang="en-US" altLang="ko-KR" sz="2400" dirty="0"/>
              <a:t>1 </a:t>
            </a:r>
            <a:r>
              <a:rPr lang="ko-KR" altLang="en-US" dirty="0"/>
              <a:t>시간이 지나서 해체를 못하는 경우</a:t>
            </a:r>
          </a:p>
        </p:txBody>
      </p:sp>
      <p:sp>
        <p:nvSpPr>
          <p:cNvPr id="38" name="화살표: 오각형 37">
            <a:extLst>
              <a:ext uri="{FF2B5EF4-FFF2-40B4-BE49-F238E27FC236}">
                <a16:creationId xmlns:a16="http://schemas.microsoft.com/office/drawing/2014/main" id="{AA90AFB2-94D2-4110-8C8C-599510C0A062}"/>
              </a:ext>
            </a:extLst>
          </p:cNvPr>
          <p:cNvSpPr/>
          <p:nvPr/>
        </p:nvSpPr>
        <p:spPr>
          <a:xfrm>
            <a:off x="223934" y="4352729"/>
            <a:ext cx="5682343" cy="858417"/>
          </a:xfrm>
          <a:prstGeom prst="homePlate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400" dirty="0"/>
              <a:t>5-</a:t>
            </a:r>
            <a:r>
              <a:rPr lang="en-US" altLang="ko-KR" sz="2400" dirty="0"/>
              <a:t>2 </a:t>
            </a:r>
            <a:r>
              <a:rPr lang="ko-KR" altLang="en-US" dirty="0"/>
              <a:t>잘못된 비밀번호를 입력한 경우</a:t>
            </a:r>
            <a:endParaRPr lang="ko-KR" altLang="en-US" sz="4800" dirty="0"/>
          </a:p>
        </p:txBody>
      </p:sp>
      <p:sp>
        <p:nvSpPr>
          <p:cNvPr id="39" name="화살표: 오각형 38">
            <a:extLst>
              <a:ext uri="{FF2B5EF4-FFF2-40B4-BE49-F238E27FC236}">
                <a16:creationId xmlns:a16="http://schemas.microsoft.com/office/drawing/2014/main" id="{EFFA9957-7961-4099-B069-20BABED1ABC4}"/>
              </a:ext>
            </a:extLst>
          </p:cNvPr>
          <p:cNvSpPr/>
          <p:nvPr/>
        </p:nvSpPr>
        <p:spPr>
          <a:xfrm>
            <a:off x="223935" y="5508287"/>
            <a:ext cx="5682342" cy="858417"/>
          </a:xfrm>
          <a:prstGeom prst="homePlate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/>
              <a:t>6 </a:t>
            </a:r>
            <a:r>
              <a:rPr lang="ko-KR" altLang="en-US" dirty="0"/>
              <a:t>비밀번호가 해체되는 경우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ACEC268-1523-4CF4-BF66-74930230FE90}"/>
              </a:ext>
            </a:extLst>
          </p:cNvPr>
          <p:cNvSpPr/>
          <p:nvPr/>
        </p:nvSpPr>
        <p:spPr>
          <a:xfrm>
            <a:off x="6096000" y="1847461"/>
            <a:ext cx="5178490" cy="3363685"/>
          </a:xfrm>
          <a:prstGeom prst="rect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FND</a:t>
            </a:r>
            <a:r>
              <a:rPr lang="ko-KR" altLang="en-US" sz="2800" dirty="0"/>
              <a:t>에 입력된 값이 초기화되고 </a:t>
            </a:r>
            <a:r>
              <a:rPr lang="en-US" altLang="ko-KR" sz="2800" dirty="0"/>
              <a:t> </a:t>
            </a:r>
          </a:p>
          <a:p>
            <a:pPr algn="ctr"/>
            <a:r>
              <a:rPr lang="ko-KR" altLang="en-US" sz="2800" dirty="0"/>
              <a:t>모든 </a:t>
            </a:r>
            <a:r>
              <a:rPr lang="en-US" altLang="ko-KR" sz="2800" dirty="0"/>
              <a:t>LED</a:t>
            </a:r>
            <a:r>
              <a:rPr lang="ko-KR" altLang="en-US" sz="2800" dirty="0"/>
              <a:t>의 불들이 </a:t>
            </a:r>
            <a:r>
              <a:rPr lang="ko-KR" altLang="en-US" sz="2800" dirty="0" err="1"/>
              <a:t>깜빡거린다</a:t>
            </a:r>
            <a:endParaRPr lang="ko-KR" altLang="en-US" sz="2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B73D354-2E74-4861-999A-7135CFB06E02}"/>
              </a:ext>
            </a:extLst>
          </p:cNvPr>
          <p:cNvSpPr/>
          <p:nvPr/>
        </p:nvSpPr>
        <p:spPr>
          <a:xfrm>
            <a:off x="6096000" y="5508287"/>
            <a:ext cx="5178490" cy="858417"/>
          </a:xfrm>
          <a:prstGeom prst="rect">
            <a:avLst/>
          </a:prstGeom>
          <a:solidFill>
            <a:srgbClr val="A1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설정된 값이 </a:t>
            </a:r>
            <a:r>
              <a:rPr lang="en-US" altLang="ko-KR" dirty="0"/>
              <a:t>FND</a:t>
            </a:r>
            <a:r>
              <a:rPr lang="ko-KR" altLang="en-US" dirty="0"/>
              <a:t>에 </a:t>
            </a:r>
            <a:r>
              <a:rPr lang="ko-KR" altLang="en-US" dirty="0" err="1"/>
              <a:t>입력되면은</a:t>
            </a:r>
            <a:r>
              <a:rPr lang="ko-KR" altLang="en-US" dirty="0"/>
              <a:t> </a:t>
            </a:r>
            <a:r>
              <a:rPr lang="en-US" altLang="ko-KR" dirty="0"/>
              <a:t>LED</a:t>
            </a:r>
            <a:r>
              <a:rPr lang="ko-KR" altLang="en-US" dirty="0"/>
              <a:t>의 불들이 </a:t>
            </a:r>
            <a:endParaRPr lang="en-US" altLang="ko-KR" dirty="0"/>
          </a:p>
          <a:p>
            <a:pPr algn="ctr"/>
            <a:r>
              <a:rPr lang="ko-KR" altLang="en-US" dirty="0"/>
              <a:t>모두 켜지게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0333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83464" y="3541759"/>
            <a:ext cx="43588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양재깨비체B" panose="02020603020101020101" pitchFamily="18" charset="-127"/>
                <a:ea typeface="양재깨비체B" panose="02020603020101020101" pitchFamily="18" charset="-127"/>
              </a:rPr>
              <a:t>참고한 소스 코드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7769" y="2211262"/>
            <a:ext cx="3103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Part 3.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714841" y="6383215"/>
            <a:ext cx="2407087" cy="33780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524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2858</TotalTime>
  <Words>1341</Words>
  <Application>Microsoft Macintosh PowerPoint</Application>
  <PresentationFormat>와이드스크린</PresentationFormat>
  <Paragraphs>210</Paragraphs>
  <Slides>16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나눔스퀘어라운드 Regular</vt:lpstr>
      <vt:lpstr>양재깨비체B</vt:lpstr>
      <vt:lpstr>HY견고딕</vt:lpstr>
      <vt:lpstr>맑은 고딕</vt:lpstr>
      <vt:lpstr>MD이솝체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김시열</cp:lastModifiedBy>
  <cp:revision>103</cp:revision>
  <dcterms:created xsi:type="dcterms:W3CDTF">2015-07-07T04:48:58Z</dcterms:created>
  <dcterms:modified xsi:type="dcterms:W3CDTF">2022-09-15T09:00:51Z</dcterms:modified>
</cp:coreProperties>
</file>